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79" r:id="rId3"/>
    <p:sldId id="269" r:id="rId4"/>
    <p:sldId id="268" r:id="rId5"/>
    <p:sldId id="282" r:id="rId6"/>
    <p:sldId id="270" r:id="rId7"/>
    <p:sldId id="281" r:id="rId8"/>
    <p:sldId id="280" r:id="rId9"/>
    <p:sldId id="263" r:id="rId10"/>
    <p:sldId id="264" r:id="rId11"/>
    <p:sldId id="265" r:id="rId1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yandex.ru/yandsearch?p=150&amp;ed=1&amp;text=%D1%84%D0%B8%D0%B7%D0%BA%D1%83%D0%BB%D1%8C%D1%82%D0%BC%D0%B8%D0%BD%D1%83%D1%82%D0%BA%D0%B8&amp;spsite=www.sportykid.ru&amp;img_url=www.sportykid.ru/images/fiz-min2.gif&amp;rpt=simag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835696" y="260648"/>
            <a:ext cx="6172200" cy="24482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800" i="1" dirty="0" smtClean="0"/>
              <a:t>Родительское собрание</a:t>
            </a:r>
            <a:br>
              <a:rPr lang="ru-RU" sz="2800" i="1" dirty="0" smtClean="0"/>
            </a:b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err="1"/>
              <a:t>З</a:t>
            </a:r>
            <a:r>
              <a:rPr lang="ru-RU" sz="2800" i="1" dirty="0" err="1" smtClean="0"/>
              <a:t>доровьесберегающие</a:t>
            </a:r>
            <a:r>
              <a:rPr lang="ru-RU" sz="2800" i="1" dirty="0" smtClean="0"/>
              <a:t> технологии в школе и дома</a:t>
            </a:r>
            <a:br>
              <a:rPr lang="ru-RU" sz="2800" i="1" dirty="0" smtClean="0"/>
            </a:b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>(практикум)</a:t>
            </a:r>
            <a:endParaRPr lang="ru-RU" sz="2800" i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75856" y="5877272"/>
            <a:ext cx="3312368" cy="80194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 smtClean="0"/>
              <a:t>Январь, 2022 год</a:t>
            </a:r>
            <a:endParaRPr lang="ru-RU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852936"/>
            <a:ext cx="2592288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92088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> </a:t>
            </a:r>
            <a:r>
              <a:rPr lang="ru-RU" sz="2200" b="1" dirty="0" smtClean="0"/>
              <a:t>КОМПЛЕКС УПРАЖНЕНИЙ ДЛЯ УЛУЧШЕНИЯ МОЗГОВОГО КРОВООБРАЩЕНИЯ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1.  Исходное положение – сидя на стуле. 1–2. Плавно наклонить голову назад, наклонить голову вперед, не поднимая плеч. Повторить 4–6 раз. Темп медленный. </a:t>
            </a:r>
            <a:br>
              <a:rPr lang="ru-RU" dirty="0" smtClean="0"/>
            </a:br>
            <a:r>
              <a:rPr lang="ru-RU" dirty="0" smtClean="0"/>
              <a:t>2.  Исходное положение – сидя, руки на поясе. 1. Поворот головы вправо. 2. Исходное положение. 3. Поворот головы влево. 4. Исходное положение. Повторить 6–8 раз. Темп медленный. </a:t>
            </a:r>
            <a:br>
              <a:rPr lang="ru-RU" dirty="0" smtClean="0"/>
            </a:br>
            <a:r>
              <a:rPr lang="ru-RU" dirty="0" smtClean="0"/>
              <a:t>3.  Исходное положение – стоя или сидя, руки на поясе. 1–2. Взмахом левую руку занести через правое плечо, голову повернуть влево. </a:t>
            </a:r>
            <a:br>
              <a:rPr lang="ru-RU" dirty="0" smtClean="0"/>
            </a:br>
            <a:r>
              <a:rPr lang="ru-RU" dirty="0" smtClean="0"/>
              <a:t>4.  Исходное положение. 4–5. То же повторить правой рукой, поворачивая голову вправо. 6. Исходное положение. Повторить 4–6 раз. Темп медленный.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/>
              <a:t>КОМПЛЕКС УПРАЖНЕНИЙ ДЛЯ СНЯТИЯ УТОМЛЕНИЯ С ПЛЕЧЕВОГО ПОЯСА И РУК </a:t>
            </a:r>
            <a:br>
              <a:rPr lang="ru-RU" sz="2000" b="1" dirty="0" smtClean="0"/>
            </a:b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1.  Исходное положение – стоя или сидя, руки на поясе. 1–2. Правую руку вперед, левую вверх. 3–4. Переменить положение рук. Повторить 3–4 раза, затем расслабленно опустить вниз и потрясти кистями, голову наклонить вперед. Темп средний.</a:t>
            </a:r>
          </a:p>
          <a:p>
            <a:pPr>
              <a:buNone/>
            </a:pP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2.  Исходное положение – стоя или сидя, кисти тыльной стороной на поясе. 1–2. Свести локти вперед, голову наклонить вперед. 3–4. Локти отвести назад, прогнуться. Повторить 6–8 раз, затем опустить руки вниз и потрясти расслабленно. Темп медленный. 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3.  Исходное положение – сидя. 1–2. Поднять руки через стороны вверх. 3–4. Сжать кисти рук в кулак. Разжать кисти рук. Повторить 6–8 раз, затем руки расслабленно опустить вниз и потрясти кистями. Темп средний.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75856" y="5229200"/>
            <a:ext cx="5452120" cy="12961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2195736" y="548680"/>
            <a:ext cx="5902424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Задачи: </a:t>
            </a:r>
            <a:endParaRPr lang="ru-RU" sz="2800" dirty="0" smtClean="0"/>
          </a:p>
          <a:p>
            <a:pPr marL="0" indent="0">
              <a:buNone/>
            </a:pPr>
            <a:endParaRPr lang="ru-RU" sz="2800" dirty="0"/>
          </a:p>
          <a:p>
            <a:r>
              <a:rPr lang="ru-RU" dirty="0"/>
              <a:t>· Формирование устойчивой мотивации к здоровому образу жизни у </a:t>
            </a:r>
            <a:r>
              <a:rPr lang="ru-RU" dirty="0" smtClean="0"/>
              <a:t>учащихся </a:t>
            </a:r>
            <a:r>
              <a:rPr lang="ru-RU" dirty="0"/>
              <a:t>и их родителей. </a:t>
            </a:r>
          </a:p>
          <a:p>
            <a:r>
              <a:rPr lang="ru-RU" dirty="0" smtClean="0"/>
              <a:t>· </a:t>
            </a:r>
            <a:r>
              <a:rPr lang="ru-RU" dirty="0"/>
              <a:t>Организация и проведение пропаганды ЗОЖ. </a:t>
            </a:r>
          </a:p>
          <a:p>
            <a:r>
              <a:rPr lang="ru-RU" dirty="0"/>
              <a:t>· </a:t>
            </a:r>
            <a:r>
              <a:rPr lang="ru-RU" dirty="0" smtClean="0"/>
              <a:t>Создание </a:t>
            </a:r>
            <a:r>
              <a:rPr lang="ru-RU" dirty="0"/>
              <a:t>среды, стимулирующей стремления детей к ЗОЖ.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221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148064" y="2132856"/>
            <a:ext cx="3563888" cy="458112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2"/>
            <a:r>
              <a:rPr lang="ru-RU" sz="2000" b="1" dirty="0"/>
              <a:t>Негативные тенденции: </a:t>
            </a:r>
            <a:br>
              <a:rPr lang="ru-RU" sz="2000" b="1" dirty="0"/>
            </a:br>
            <a:r>
              <a:rPr lang="ru-RU" dirty="0"/>
              <a:t>- значительное снижение числа абсолютно здоровых детей (их остается не более 10-12%)</a:t>
            </a:r>
            <a:br>
              <a:rPr lang="ru-RU" dirty="0"/>
            </a:br>
            <a:r>
              <a:rPr lang="ru-RU" dirty="0"/>
              <a:t>-стремительный рост числа функциональных нарушений и хронических заболеваний, которые регистрируются более чем у 50- 60% школьников</a:t>
            </a:r>
            <a:br>
              <a:rPr lang="ru-RU" dirty="0"/>
            </a:br>
            <a:r>
              <a:rPr lang="ru-RU" dirty="0"/>
              <a:t>- резкое </a:t>
            </a:r>
            <a:r>
              <a:rPr lang="ru-RU" dirty="0" smtClean="0"/>
              <a:t>увеличение </a:t>
            </a:r>
            <a:r>
              <a:rPr lang="ru-RU" dirty="0"/>
              <a:t>патологии органов пищеварения, опорно-двигательного </a:t>
            </a:r>
            <a:r>
              <a:rPr lang="ru-RU" dirty="0" smtClean="0"/>
              <a:t>аппарата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увеличение числа школьников, имеющих несколько диагнозов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/>
              <a:t>у </a:t>
            </a:r>
            <a:r>
              <a:rPr lang="ru-RU" dirty="0" smtClean="0"/>
              <a:t>20% старшеклассников 5 </a:t>
            </a:r>
            <a:r>
              <a:rPr lang="ru-RU" dirty="0"/>
              <a:t>и более диагнозов)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dirty="0" smtClean="0"/>
          </a:p>
          <a:p>
            <a:endParaRPr lang="ru-RU" dirty="0"/>
          </a:p>
        </p:txBody>
      </p:sp>
      <p:pic>
        <p:nvPicPr>
          <p:cNvPr id="14" name="Объект 13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9"/>
            <a:ext cx="4442526" cy="403244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1124744"/>
            <a:ext cx="75438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type="body" sz="quarter" idx="1"/>
          </p:nvPr>
        </p:nvSpPr>
        <p:spPr>
          <a:xfrm>
            <a:off x="403244" y="263724"/>
            <a:ext cx="3657600" cy="590158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ru-RU" sz="3600" b="1" i="1" dirty="0" smtClean="0"/>
          </a:p>
          <a:p>
            <a:pPr algn="ctr">
              <a:buNone/>
            </a:pPr>
            <a:r>
              <a:rPr lang="ru-RU" sz="3600" b="1" i="1" dirty="0" smtClean="0"/>
              <a:t>Известно, что дети быстро утомляются на уроках, поскольку длительное время находятся в статичном положении.</a:t>
            </a:r>
          </a:p>
          <a:p>
            <a:pPr algn="ctr">
              <a:buNone/>
            </a:pPr>
            <a:endParaRPr lang="ru-RU" sz="36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>
          <a:xfrm>
            <a:off x="3779912" y="260648"/>
            <a:ext cx="4896544" cy="136815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5" name="Объект 14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044426"/>
            <a:ext cx="3600400" cy="519288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3928" y="6264634"/>
            <a:ext cx="4176464" cy="59336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Выполнение упражнения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16" r="20216"/>
          <a:stretch>
            <a:fillRect/>
          </a:stretch>
        </p:blipFill>
        <p:spPr>
          <a:xfrm>
            <a:off x="1547664" y="1700808"/>
            <a:ext cx="3456384" cy="3672408"/>
          </a:xfrm>
        </p:spPr>
      </p:pic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0" y="620688"/>
            <a:ext cx="7092280" cy="86409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000" dirty="0" smtClean="0"/>
              <a:t>       Звуковая гимнастика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8934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5805264"/>
            <a:ext cx="5949320" cy="4572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6444208" y="0"/>
            <a:ext cx="648072" cy="6858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 anchor="ctr"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      Агния </a:t>
            </a:r>
            <a:r>
              <a:rPr lang="ru-RU" dirty="0" err="1" smtClean="0"/>
              <a:t>Барто</a:t>
            </a:r>
            <a:r>
              <a:rPr lang="ru-RU" dirty="0" smtClean="0"/>
              <a:t> «Тихий час»</a:t>
            </a:r>
          </a:p>
          <a:p>
            <a:pPr algn="ctr">
              <a:buNone/>
            </a:pPr>
            <a:r>
              <a:rPr lang="ru-RU" sz="2300" dirty="0" smtClean="0"/>
              <a:t>      Сто ребят и сто девчат</a:t>
            </a:r>
          </a:p>
          <a:p>
            <a:pPr algn="ctr">
              <a:buNone/>
            </a:pPr>
            <a:r>
              <a:rPr lang="ru-RU" sz="2300" dirty="0" smtClean="0"/>
              <a:t>           Все лежат и все молчат…</a:t>
            </a:r>
          </a:p>
          <a:p>
            <a:pPr algn="ctr">
              <a:buNone/>
            </a:pPr>
            <a:r>
              <a:rPr lang="ru-RU" sz="2300" dirty="0" smtClean="0"/>
              <a:t>       Ты лежишь, и я лежу…</a:t>
            </a:r>
          </a:p>
          <a:p>
            <a:pPr algn="ctr">
              <a:buNone/>
            </a:pPr>
            <a:r>
              <a:rPr lang="ru-RU" sz="2300" dirty="0"/>
              <a:t> </a:t>
            </a:r>
            <a:r>
              <a:rPr lang="ru-RU" sz="2300" dirty="0" smtClean="0"/>
              <a:t>                              Муха села мне на палец и спросила:</a:t>
            </a:r>
          </a:p>
          <a:p>
            <a:pPr algn="ctr">
              <a:buNone/>
            </a:pPr>
            <a:r>
              <a:rPr lang="ru-RU" sz="2300" dirty="0" smtClean="0"/>
              <a:t>«Вы проспались?»</a:t>
            </a:r>
          </a:p>
          <a:p>
            <a:pPr algn="ctr">
              <a:buNone/>
            </a:pPr>
            <a:r>
              <a:rPr lang="ru-RU" sz="2300" dirty="0" smtClean="0"/>
              <a:t>             Пальцем муху я ловлю… </a:t>
            </a:r>
          </a:p>
          <a:p>
            <a:pPr algn="ctr">
              <a:buNone/>
            </a:pPr>
            <a:r>
              <a:rPr lang="ru-RU" sz="2300" dirty="0" smtClean="0"/>
              <a:t>  Засыпаю…Сплю…</a:t>
            </a:r>
          </a:p>
          <a:p>
            <a:pPr algn="ctr">
              <a:buNone/>
            </a:pPr>
            <a:r>
              <a:rPr lang="ru-RU" sz="2300" dirty="0" smtClean="0"/>
              <a:t>             Вдруг всё громче голоса:</a:t>
            </a:r>
          </a:p>
          <a:p>
            <a:pPr marL="0" indent="0" algn="ctr">
              <a:buNone/>
            </a:pPr>
            <a:r>
              <a:rPr lang="ru-RU" sz="2300" dirty="0" smtClean="0"/>
              <a:t>   - Ой, оса! Летит оса!</a:t>
            </a:r>
          </a:p>
          <a:p>
            <a:pPr algn="ctr">
              <a:buFontTx/>
              <a:buChar char="-"/>
            </a:pPr>
            <a:r>
              <a:rPr lang="ru-RU" sz="2300" dirty="0" smtClean="0"/>
              <a:t>- Вон у Вити на носу!</a:t>
            </a:r>
          </a:p>
          <a:p>
            <a:pPr algn="ctr">
              <a:buFontTx/>
              <a:buChar char="-"/>
            </a:pPr>
            <a:r>
              <a:rPr lang="ru-RU" sz="2300" dirty="0" smtClean="0"/>
              <a:t>- Ну ловите же осу!</a:t>
            </a:r>
          </a:p>
          <a:p>
            <a:pPr marL="0" indent="0" algn="ctr">
              <a:buNone/>
            </a:pPr>
            <a:r>
              <a:rPr lang="ru-RU" sz="2300" dirty="0" smtClean="0"/>
              <a:t>     Все несутся за осой.</a:t>
            </a:r>
          </a:p>
          <a:p>
            <a:pPr marL="0" indent="0" algn="ctr">
              <a:buNone/>
            </a:pPr>
            <a:r>
              <a:rPr lang="ru-RU" sz="2300" dirty="0" smtClean="0"/>
              <a:t>   Витя бегает босой.</a:t>
            </a:r>
          </a:p>
          <a:p>
            <a:pPr marL="0" indent="0" algn="ctr">
              <a:buNone/>
            </a:pPr>
            <a:r>
              <a:rPr lang="ru-RU" sz="2300" dirty="0" smtClean="0"/>
              <a:t>         Сто ребят и сто девчат</a:t>
            </a:r>
          </a:p>
          <a:p>
            <a:pPr marL="0" indent="0" algn="ctr">
              <a:buNone/>
            </a:pPr>
            <a:r>
              <a:rPr lang="ru-RU" sz="2300" dirty="0" smtClean="0"/>
              <a:t>         Все хохочут и кричат.</a:t>
            </a:r>
          </a:p>
          <a:p>
            <a:pPr marL="0" indent="0" algn="ctr">
              <a:buNone/>
            </a:pPr>
            <a:r>
              <a:rPr lang="ru-RU" sz="2300" dirty="0" smtClean="0"/>
              <a:t>             Настоящий тихий час…</a:t>
            </a:r>
          </a:p>
          <a:p>
            <a:pPr marL="0" indent="0" algn="ctr">
              <a:buNone/>
            </a:pPr>
            <a:r>
              <a:rPr lang="ru-RU" sz="2300" dirty="0" smtClean="0"/>
              <a:t>                                         Улетела прочь оса, и замолкли голоса…</a:t>
            </a:r>
          </a:p>
          <a:p>
            <a:pPr marL="0" indent="0" algn="ctr">
              <a:buNone/>
            </a:pPr>
            <a:r>
              <a:rPr lang="ru-RU" sz="2300" dirty="0" smtClean="0"/>
              <a:t>         Сто ребят и сто девчат</a:t>
            </a:r>
          </a:p>
          <a:p>
            <a:pPr marL="0" indent="0" algn="ctr">
              <a:buNone/>
            </a:pPr>
            <a:r>
              <a:rPr lang="ru-RU" sz="2300" dirty="0" smtClean="0"/>
              <a:t>             Все лежат и все молчат.</a:t>
            </a:r>
          </a:p>
          <a:p>
            <a:pPr marL="0" indent="0" algn="ctr">
              <a:buNone/>
            </a:pPr>
            <a:r>
              <a:rPr lang="ru-RU" sz="2300" dirty="0" smtClean="0"/>
              <a:t>    Тихо тикают часы.</a:t>
            </a:r>
          </a:p>
          <a:p>
            <a:pPr marL="0" indent="0" algn="ctr">
              <a:buNone/>
            </a:pPr>
            <a:r>
              <a:rPr lang="ru-RU" sz="2300" dirty="0" smtClean="0"/>
              <a:t>              - Это сон на счёт осы?</a:t>
            </a:r>
          </a:p>
          <a:p>
            <a:pPr marL="0" indent="0" algn="ctr">
              <a:buNone/>
            </a:pPr>
            <a:r>
              <a:rPr lang="ru-RU" sz="2300" dirty="0" smtClean="0"/>
              <a:t>                                        Я во сне осу ловлю… Засыпаю… Сплю.</a:t>
            </a:r>
          </a:p>
          <a:p>
            <a:pPr marL="0" indent="0" algn="ctr">
              <a:buNone/>
            </a:pPr>
            <a:endParaRPr lang="ru-RU" sz="2300" dirty="0" smtClean="0"/>
          </a:p>
          <a:p>
            <a:pPr marL="0" indent="0" algn="ctr">
              <a:buNone/>
            </a:pPr>
            <a:r>
              <a:rPr lang="ru-RU" sz="2300" dirty="0" smtClean="0"/>
              <a:t/>
            </a:r>
            <a:br>
              <a:rPr lang="ru-RU" sz="2300" dirty="0" smtClean="0"/>
            </a:br>
            <a:endParaRPr lang="ru-RU" sz="2300" dirty="0" smtClean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 rot="5400000">
            <a:off x="-2287203" y="3015398"/>
            <a:ext cx="6167862" cy="65836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7544" y="260648"/>
            <a:ext cx="7560840" cy="65836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2" name="Объект 11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3423162"/>
            <a:ext cx="4012584" cy="3144998"/>
          </a:xfrm>
        </p:spPr>
      </p:pic>
      <p:pic>
        <p:nvPicPr>
          <p:cNvPr id="3" name="Объект 2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12776"/>
            <a:ext cx="3744416" cy="2448272"/>
          </a:xfrm>
        </p:spPr>
      </p:pic>
    </p:spTree>
    <p:extLst>
      <p:ext uri="{BB962C8B-B14F-4D97-AF65-F5344CB8AC3E}">
        <p14:creationId xmlns:p14="http://schemas.microsoft.com/office/powerpoint/2010/main" val="29928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28800"/>
            <a:ext cx="3456384" cy="3384376"/>
          </a:xfrm>
        </p:spPr>
      </p:pic>
      <p:pic>
        <p:nvPicPr>
          <p:cNvPr id="10" name="Объект 9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348880"/>
            <a:ext cx="3456384" cy="2952328"/>
          </a:xfrm>
        </p:spPr>
      </p:pic>
      <p:sp>
        <p:nvSpPr>
          <p:cNvPr id="7" name="Текст 6"/>
          <p:cNvSpPr>
            <a:spLocks noGrp="1"/>
          </p:cNvSpPr>
          <p:nvPr>
            <p:ph type="body" sz="quarter" idx="1"/>
          </p:nvPr>
        </p:nvSpPr>
        <p:spPr>
          <a:xfrm>
            <a:off x="539552" y="5229200"/>
            <a:ext cx="3456384" cy="65836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499992" y="1569720"/>
            <a:ext cx="3501008" cy="65836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20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969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i="1" u="sng" dirty="0" smtClean="0">
                <a:solidFill>
                  <a:schemeClr val="accent1">
                    <a:lumMod val="75000"/>
                  </a:schemeClr>
                </a:solidFill>
              </a:rPr>
              <a:t>ПРИЛОЖЕНИЯ.</a:t>
            </a:r>
            <a:br>
              <a:rPr lang="ru-RU" sz="2400" b="1" i="1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КОМПЛЕКС УПРАЖНЕНИЙ ГИМНАСТИКИ ДЛЯ ГЛАЗ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5797" y="1681141"/>
            <a:ext cx="8043890" cy="50006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1.</a:t>
            </a:r>
            <a:r>
              <a:rPr lang="ru-RU" dirty="0" smtClean="0"/>
              <a:t>  Быстро поморгать, закрыть глаза и посидеть спокойно, медленно считая до 5. Повторить 4–5 раз. </a:t>
            </a:r>
          </a:p>
          <a:p>
            <a:pPr>
              <a:buNone/>
            </a:pPr>
            <a:r>
              <a:rPr lang="ru-RU" b="1" dirty="0" smtClean="0"/>
              <a:t>2. </a:t>
            </a:r>
            <a:r>
              <a:rPr lang="ru-RU" dirty="0" smtClean="0"/>
              <a:t> Крепко зажмурить глаза (считать до 3), открыть глаза и посмотреть вдаль (считать до 5). Повторить 4–5 раз. </a:t>
            </a:r>
          </a:p>
          <a:p>
            <a:pPr>
              <a:buNone/>
            </a:pPr>
            <a:r>
              <a:rPr lang="ru-RU" b="1" dirty="0" smtClean="0"/>
              <a:t>3. </a:t>
            </a:r>
            <a:r>
              <a:rPr lang="ru-RU" dirty="0" smtClean="0"/>
              <a:t> Вытянуть правую руку вперед. Следить глазами, не поворачивая головы, за медленными движениями указательного пальца вытянутой руки влево и вправо, вверх и вниз. Повторить 4–5 раз. </a:t>
            </a:r>
          </a:p>
          <a:p>
            <a:pPr>
              <a:buNone/>
            </a:pPr>
            <a:r>
              <a:rPr lang="ru-RU" b="1" dirty="0" smtClean="0"/>
              <a:t>4.</a:t>
            </a:r>
            <a:r>
              <a:rPr lang="ru-RU" dirty="0" smtClean="0"/>
              <a:t>  Посмотреть на указательный палец вытянутой руки на счет 1–4, потом перевести взор вдаль на счет 1–6. Повторить 4–5 раз. </a:t>
            </a:r>
          </a:p>
          <a:p>
            <a:pPr>
              <a:buNone/>
            </a:pPr>
            <a:r>
              <a:rPr lang="ru-RU" b="1" dirty="0" smtClean="0"/>
              <a:t>5.  </a:t>
            </a:r>
            <a:r>
              <a:rPr lang="ru-RU" dirty="0" smtClean="0"/>
              <a:t>В среднем темпе проделать 3–4 круговых движения глазами в правую сторону, столько же в левую сторону. Расслабив глазные мышцы, посмотреть вдаль на счет 1–6. Повторить 1–2 раза.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http://im5-tub.yandex.net/i?id=107631872&amp;tov=5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57166"/>
            <a:ext cx="4667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305</TotalTime>
  <Words>451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Родительское собрание  Здоровьесберегающие технологии в школе и дома  (практикум)</vt:lpstr>
      <vt:lpstr>Презентация PowerPoint</vt:lpstr>
      <vt:lpstr>Негативные тенденции:  - значительное снижение числа абсолютно здоровых детей (их остается не более 10-12%) -стремительный рост числа функциональных нарушений и хронических заболеваний, которые регистрируются более чем у 50- 60% школьников - резкое увеличение патологии органов пищеварения, опорно-двигательного аппарата - увеличение числа школьников, имеющих несколько диагнозов  (у 20% старшеклассников 5 и более диагнозов) </vt:lpstr>
      <vt:lpstr>Презентация PowerPoint</vt:lpstr>
      <vt:lpstr>Выполнение упражнения</vt:lpstr>
      <vt:lpstr>Презентация PowerPoint</vt:lpstr>
      <vt:lpstr>Презентация PowerPoint</vt:lpstr>
      <vt:lpstr>Презентация PowerPoint</vt:lpstr>
      <vt:lpstr>ПРИЛОЖЕНИЯ.  КОМПЛЕКС УПРАЖНЕНИЙ ГИМНАСТИКИ ДЛЯ ГЛАЗ</vt:lpstr>
      <vt:lpstr> КОМПЛЕКС УПРАЖНЕНИЙ ДЛЯ УЛУЧШЕНИЯ МОЗГОВОГО КРОВООБРАЩЕНИЯ  </vt:lpstr>
      <vt:lpstr>КОМПЛЕКС УПРАЖНЕНИЙ ДЛЯ СНЯТИЯ УТОМЛЕНИЯ С ПЛЕЧЕВОГО ПОЯСА И РУК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Физкультминутки  на уроках  русского языка</dc:title>
  <cp:lastModifiedBy>user</cp:lastModifiedBy>
  <cp:revision>45</cp:revision>
  <cp:lastPrinted>2019-02-19T09:28:51Z</cp:lastPrinted>
  <dcterms:modified xsi:type="dcterms:W3CDTF">2022-01-31T10:52:39Z</dcterms:modified>
</cp:coreProperties>
</file>